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6" r:id="rId12"/>
    <p:sldId id="267" r:id="rId13"/>
    <p:sldId id="268" r:id="rId14"/>
    <p:sldId id="265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9"/>
  </p:normalViewPr>
  <p:slideViewPr>
    <p:cSldViewPr snapToGrid="0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C2ED-193E-AE3A-9192-FE2EB965C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8ADD8-8BD8-80DA-CC99-12C4FFFF3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BE3D0-553E-94D5-AAE3-551CF764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4234E-F6D5-EA65-F66E-7690E045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130D2-910D-CAF7-3608-3DE3AD887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67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2B5E-9259-7680-6887-06192DAF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8FC4-31F9-2A58-DE6D-336AB819A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6A5D6-F0BF-6959-04F0-192BB3367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5F53A-BFFF-E223-FAB5-4AEC1D88A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DFB75-011C-38E8-D4AD-44643FDF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6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7EA11-B47A-57E0-0BA0-59FD2FF28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47D16-221D-78D2-1898-06BD96B92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6B63B-F9D1-7FA1-7577-43886ADE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0C17-6BE0-4E6E-6906-2D412DA1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03926-5769-8E91-BB4C-DCF3563D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3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9D6D-8025-A5FE-9B4F-0BF09C53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16D4-3D4F-533A-DC44-EEEC68E4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0FD50-B262-C73E-035A-6C8137B8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A120-3AA0-2351-7ACA-8372EAAD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AC790-0FF2-AB32-B58B-EE72F4E7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90D4-1990-1006-E9DF-61A5C101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804AA-DF99-A5CC-A196-A80E563A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23067-5748-484B-2096-40202D3F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C5D3-58D4-EFD2-892D-316DDE8B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CC583-F6CA-33CA-1196-1557D992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9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6D06-A6C0-E35B-8FDC-2DEB015E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4FCF-26B3-8555-41EF-7209D54CA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74D0B-876E-0A4E-F7C0-E50829F0F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D7B1C-12B1-CD01-8BA2-31C85C9E2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55EC9-E678-7130-2395-F27B9D29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67535-EC96-E21D-B0B4-A27C5756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2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08E7-EC2C-8194-7751-7F430319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451AF-936B-8E2B-772C-B831EF8DE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EFFED-576E-F2EE-C41F-F2C76A138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8FFDC-D915-1E45-69DC-0EA8E27EC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AE01A2-B477-DC2E-FD27-D5F3B4A3B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D08CB7-C135-61E0-6197-0828BA95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8A972B-C6C8-F09C-591D-F9510884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E8DCE8-0577-2F1B-EE71-F7AEA6B0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66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DC50-5118-A3F2-91C1-DA5A0FE7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14EBF-33EC-CBDB-117C-11B6384A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57BCC-5319-EBE1-8CB2-E3EF90D1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AD8C4-3C52-6686-D42B-B04ECFD2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9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CE2B1-D0FF-01BE-3A61-215E4354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370D9-4155-413B-7BB9-CE317737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49139-76FF-FDC0-DDFE-766EEEC6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FF5F7-A16F-FF3A-3A2D-F0327391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0D748-7BF1-B860-DC8A-A28279F5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6BC25-695B-D20E-BCB7-EA2F8781F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1E8C7-B6E5-C7F2-64B2-1B81BBC3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05996-219A-821F-0A35-0776E4F01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8A402-9D77-4E86-BF4C-4B18CECB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7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D4FE-8E62-7BC2-23BA-2615DAE2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2DA54-E949-3606-3CEE-B298DA259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A8E13-7785-C8B4-AF42-7DFBA051F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EDE52-E5A9-B220-50D8-B5BEEC79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6529B-8364-4CCA-06E0-D46456D47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DE310-75E9-56BE-A0E3-6E8780F6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C09FD-2F0E-7828-E159-DDEFB9C8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7DDE0-0E24-7F59-E50F-C05F84476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B61C1-5CB9-15A4-5445-55AC953CE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0F6E1-5B42-C547-9169-008FF49D0BE0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D275E-56B7-9D42-FEF5-DBFA38294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52580-CD0D-8B9A-4063-4B063F5A1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875EA-839E-9D42-8CC2-CBC21E87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911 Heat Wave">
            <a:extLst>
              <a:ext uri="{FF2B5EF4-FFF2-40B4-BE49-F238E27FC236}">
                <a16:creationId xmlns:a16="http://schemas.microsoft.com/office/drawing/2014/main" id="{63958862-6606-AF59-6249-EF577904C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32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DEFD735F-CAED-497E-B5C1-D6429D435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7" r="33789"/>
          <a:stretch/>
        </p:blipFill>
        <p:spPr bwMode="auto">
          <a:xfrm>
            <a:off x="0" y="801687"/>
            <a:ext cx="3943350" cy="5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4378529-1A35-F6DB-8282-2CDFFEB9D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8" r="32842"/>
          <a:stretch/>
        </p:blipFill>
        <p:spPr bwMode="auto">
          <a:xfrm>
            <a:off x="3943350" y="1063391"/>
            <a:ext cx="3829050" cy="473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E495F42-4AEB-C5D6-0D87-A15E1C4D5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6" r="33320"/>
          <a:stretch/>
        </p:blipFill>
        <p:spPr bwMode="auto">
          <a:xfrm>
            <a:off x="7772400" y="687388"/>
            <a:ext cx="3943350" cy="5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76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5C5E0CFC-D0A6-86F7-F0A9-0D93F67CC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8" r="33320"/>
          <a:stretch/>
        </p:blipFill>
        <p:spPr bwMode="auto">
          <a:xfrm>
            <a:off x="0" y="801687"/>
            <a:ext cx="4057650" cy="5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B31630CF-4B8B-8EAA-E1F5-F0CCBAE1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1688"/>
            <a:ext cx="12192000" cy="5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D8C8B2-A01C-3A64-A52D-D92C46AFD130}"/>
              </a:ext>
            </a:extLst>
          </p:cNvPr>
          <p:cNvSpPr txBox="1"/>
          <p:nvPr/>
        </p:nvSpPr>
        <p:spPr>
          <a:xfrm>
            <a:off x="6372225" y="6343650"/>
            <a:ext cx="5543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242424"/>
                </a:solidFill>
                <a:effectLst/>
                <a:latin typeface="Roboto Slab" panose="020F0502020204030204" pitchFamily="34" charset="0"/>
              </a:rPr>
              <a:t>Notes by Alexander Graham Bell, July 3, 1901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2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D7DCB619-B0CD-11CC-6D11-41F3E6FC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0110" y="0"/>
            <a:ext cx="159122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31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27C6B23-4CF7-ABF4-551B-563E66DB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1688"/>
            <a:ext cx="12192000" cy="5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42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3D770900-0280-A1A6-8D19-C097DEB4F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0110" y="0"/>
            <a:ext cx="159122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09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8574669D-0709-0775-5932-3D66F9F0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0110" y="0"/>
            <a:ext cx="15890436" cy="684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6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9FB6F39B-BFE2-E5AD-815E-19814C720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0110" y="0"/>
            <a:ext cx="159122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82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8B69D49B-EC0C-D139-8EAD-1D670CB7C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64002" y="-100012"/>
            <a:ext cx="16144269" cy="69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AAEE9073-1A9A-F714-C92F-25597A1C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-164306"/>
            <a:ext cx="16442625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279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D4B1CE5-4F27-3983-78CD-33EBE6A7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0110" y="0"/>
            <a:ext cx="159122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454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34C307A5-F255-4380-8A67-C2F543849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0110" y="0"/>
            <a:ext cx="159122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14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911 Heat Wave">
            <a:extLst>
              <a:ext uri="{FF2B5EF4-FFF2-40B4-BE49-F238E27FC236}">
                <a16:creationId xmlns:a16="http://schemas.microsoft.com/office/drawing/2014/main" id="{DD560801-B95D-3F50-E8AC-5EE0AC29F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57150"/>
            <a:ext cx="1200150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963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3B7A524-460B-65C2-D4E6-2A8C66C21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0110" y="0"/>
            <a:ext cx="159122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70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9FD37235-B3AF-0D09-AE67-C142BB2CB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4486" y="0"/>
            <a:ext cx="17636041" cy="760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437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BB848856-3635-6232-C288-ED4E0861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0110" y="0"/>
            <a:ext cx="159122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95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BC4E390F-4B97-2AC5-6D8C-43D1EE8AA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0"/>
            <a:ext cx="10648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906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Sleeping in the park in New York during the 1911 heat wave. Photo courtesy Library of Congress. ">
            <a:extLst>
              <a:ext uri="{FF2B5EF4-FFF2-40B4-BE49-F238E27FC236}">
                <a16:creationId xmlns:a16="http://schemas.microsoft.com/office/drawing/2014/main" id="{859FB023-2D66-9252-7E7F-F616752F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0"/>
            <a:ext cx="9540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58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The New York Tribune's estimates of the death toll from the heat, undoubtedly understated. ">
            <a:extLst>
              <a:ext uri="{FF2B5EF4-FFF2-40B4-BE49-F238E27FC236}">
                <a16:creationId xmlns:a16="http://schemas.microsoft.com/office/drawing/2014/main" id="{9B49345A-E544-8FE2-1510-A956DC83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574800"/>
            <a:ext cx="63500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985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hildren playing in water during a heat wave in New York City, 1953.">
            <a:extLst>
              <a:ext uri="{FF2B5EF4-FFF2-40B4-BE49-F238E27FC236}">
                <a16:creationId xmlns:a16="http://schemas.microsoft.com/office/drawing/2014/main" id="{3FFF236E-6A6A-5387-0B1C-DBB05C7B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0"/>
            <a:ext cx="10591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577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hildren playing in water during a heat wave in New York City, 1953.">
            <a:extLst>
              <a:ext uri="{FF2B5EF4-FFF2-40B4-BE49-F238E27FC236}">
                <a16:creationId xmlns:a16="http://schemas.microsoft.com/office/drawing/2014/main" id="{D2F54BE6-D337-400D-F449-A0C3FC5DC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0"/>
            <a:ext cx="10418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319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People spending time outdoors during an ongoing heatwave during the summer of 1953 in New York City.">
            <a:extLst>
              <a:ext uri="{FF2B5EF4-FFF2-40B4-BE49-F238E27FC236}">
                <a16:creationId xmlns:a16="http://schemas.microsoft.com/office/drawing/2014/main" id="{9481694D-6804-3F69-811A-29DECC745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0"/>
            <a:ext cx="10591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363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People spending time outdoors during an ongoing heatwave during the summer of 1953 in New York City.">
            <a:extLst>
              <a:ext uri="{FF2B5EF4-FFF2-40B4-BE49-F238E27FC236}">
                <a16:creationId xmlns:a16="http://schemas.microsoft.com/office/drawing/2014/main" id="{183A743D-A648-6BBA-9A3B-EC030E0D4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0"/>
            <a:ext cx="10591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51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No. 3, Mabel Dwight, Chess on Deck, 1926 or 1927, watercolor and graphite, 8 7/8 x 12 1/8 inches">
            <a:extLst>
              <a:ext uri="{FF2B5EF4-FFF2-40B4-BE49-F238E27FC236}">
                <a16:creationId xmlns:a16="http://schemas.microsoft.com/office/drawing/2014/main" id="{78C8B9BE-3D25-A892-3EBA-27DAA14E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63" y="0"/>
            <a:ext cx="9259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59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hildren playing in water during a heat wave in New York City, 1953.">
            <a:extLst>
              <a:ext uri="{FF2B5EF4-FFF2-40B4-BE49-F238E27FC236}">
                <a16:creationId xmlns:a16="http://schemas.microsoft.com/office/drawing/2014/main" id="{2CF59BC0-BA8C-6000-0EFB-01B5967E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0"/>
            <a:ext cx="10591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007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New York City Blackout 1959">
            <a:extLst>
              <a:ext uri="{FF2B5EF4-FFF2-40B4-BE49-F238E27FC236}">
                <a16:creationId xmlns:a16="http://schemas.microsoft.com/office/drawing/2014/main" id="{C0B98233-1BC9-6BE0-2E9C-0D918354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0"/>
            <a:ext cx="456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039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New York City Blackout 1959">
            <a:extLst>
              <a:ext uri="{FF2B5EF4-FFF2-40B4-BE49-F238E27FC236}">
                <a16:creationId xmlns:a16="http://schemas.microsoft.com/office/drawing/2014/main" id="{62790097-507F-B9F9-4EBB-00454F86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0"/>
            <a:ext cx="10312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587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A worker rests after bringing bodies into the Cook County Medical Examiner’s Office during the 1995 Chicago heat wave. ">
            <a:extLst>
              <a:ext uri="{FF2B5EF4-FFF2-40B4-BE49-F238E27FC236}">
                <a16:creationId xmlns:a16="http://schemas.microsoft.com/office/drawing/2014/main" id="{02EF2692-2ED5-0C89-1770-1B50688C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26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New York heat wave newspaper - July 5 1911">
            <a:extLst>
              <a:ext uri="{FF2B5EF4-FFF2-40B4-BE49-F238E27FC236}">
                <a16:creationId xmlns:a16="http://schemas.microsoft.com/office/drawing/2014/main" id="{92054EFA-28B3-D883-C224-7643B3EE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0"/>
            <a:ext cx="5915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70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Movie theaters and the development of air conditioning">
            <a:extLst>
              <a:ext uri="{FF2B5EF4-FFF2-40B4-BE49-F238E27FC236}">
                <a16:creationId xmlns:a16="http://schemas.microsoft.com/office/drawing/2014/main" id="{4946AB17-75C5-12B3-4B75-193CE2A0A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"/>
            <a:ext cx="12167298" cy="609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074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ir conditioning for the masses via HH Schultz">
            <a:extLst>
              <a:ext uri="{FF2B5EF4-FFF2-40B4-BE49-F238E27FC236}">
                <a16:creationId xmlns:a16="http://schemas.microsoft.com/office/drawing/2014/main" id="{8FD340C9-B2DF-C58C-0FC5-15D27AFD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4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air conditioning history">
            <a:extLst>
              <a:ext uri="{FF2B5EF4-FFF2-40B4-BE49-F238E27FC236}">
                <a16:creationId xmlns:a16="http://schemas.microsoft.com/office/drawing/2014/main" id="{F6B1A7B7-5561-C466-1549-E75479D25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0"/>
            <a:ext cx="7539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50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68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69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es plaisirs de l'école de natation, from Croquis Été, published in Le Charivari, June 22, 1858, Honoré Daumier (French, Marseilles 1808–1879 Valmondois), Lithograph; second state of two (Delteil) ">
            <a:extLst>
              <a:ext uri="{FF2B5EF4-FFF2-40B4-BE49-F238E27FC236}">
                <a16:creationId xmlns:a16="http://schemas.microsoft.com/office/drawing/2014/main" id="{CD287312-2C9D-9DEC-A053-8CDC875B7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0"/>
            <a:ext cx="8867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463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70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rente deux degrés, from Croquis d'Été, published in Le Charivari, July 16, 1857, Honoré Daumier (French, Marseilles 1808–1879 Valmondois), Lithograph on newsprint; second state of two (Delteil) ">
            <a:extLst>
              <a:ext uri="{FF2B5EF4-FFF2-40B4-BE49-F238E27FC236}">
                <a16:creationId xmlns:a16="http://schemas.microsoft.com/office/drawing/2014/main" id="{4C067845-2FF2-0A84-4308-509E8C3B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0"/>
            <a:ext cx="10036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3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orking in the garden can be fun... but there are days when it is just too damn hot!, from 'The joys of country life,' in &quot;Le Charivari&quot;, Honoré Daumier (French, Marseilles 1808–1879 Valmondois), Lithograph on newsprint; second state of two (Delteil) ">
            <a:extLst>
              <a:ext uri="{FF2B5EF4-FFF2-40B4-BE49-F238E27FC236}">
                <a16:creationId xmlns:a16="http://schemas.microsoft.com/office/drawing/2014/main" id="{F4DECE2F-ADBF-6BE4-172E-8AA04D00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0"/>
            <a:ext cx="9053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32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1939F7F-E147-5E48-0A7C-096D601CD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1688"/>
            <a:ext cx="12192000" cy="5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54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FBC91CF-C6A1-DFC6-3A77-6B8096B9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r="22188"/>
          <a:stretch/>
        </p:blipFill>
        <p:spPr bwMode="auto">
          <a:xfrm>
            <a:off x="1843088" y="-55393"/>
            <a:ext cx="8872537" cy="691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0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D2FF903-E4AD-BE40-4D8E-064D963C5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8" r="22305"/>
          <a:stretch/>
        </p:blipFill>
        <p:spPr bwMode="auto">
          <a:xfrm>
            <a:off x="1611364" y="0"/>
            <a:ext cx="89692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67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6026</TotalTime>
  <Words>11</Words>
  <Application>Microsoft Macintosh PowerPoint</Application>
  <PresentationFormat>Widescreen</PresentationFormat>
  <Paragraphs>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2023-12-22T18:52:20Z</dcterms:created>
  <dcterms:modified xsi:type="dcterms:W3CDTF">2023-12-26T23:18:55Z</dcterms:modified>
</cp:coreProperties>
</file>